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BC22EB7-2FDE-4154-97F1-487EB6003556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E0B356-4F61-44FC-936F-9F7E0F7A1F7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0B356-4F61-44FC-936F-9F7E0F7A1F75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781D-48F1-44CA-807B-38FC24EEC989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ADA7-270C-480C-B688-12FF62BFF380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152-BBB9-4606-A097-A51B6E1FF908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AC81-0FD1-4D2D-8237-EC917A3E0666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C01C-B0D3-484C-A27D-976D3A3B70A2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6488-B1D1-4BF8-9D8D-4B01FAE99CB2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6FCB-6873-4B9A-98BA-F0C3647B8EAE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09B2-9AA6-487F-8D57-E087A87D3A9F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84F-0B5D-4B0D-BAA2-D11202426510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A110-A934-48FD-80F3-DEBCE0242F05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8149-1FED-49C4-B54D-CDFA75578FB2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77CB2-499F-42CC-BC3A-79452A36534E}" type="datetime8">
              <a:rPr lang="ar-IQ" smtClean="0"/>
              <a:t>09 تشرين الأول، 17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34F9D-3395-472F-BE00-A17734BE0F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57150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Protection of functional groups and planning organic synthesis</a:t>
            </a:r>
            <a:endParaRPr lang="ar-IQ" sz="2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9144000" cy="5000636"/>
          </a:xfrm>
        </p:spPr>
        <p:txBody>
          <a:bodyPr>
            <a:noAutofit/>
          </a:bodyPr>
          <a:lstStyle/>
          <a:p>
            <a:pPr algn="l" rtl="0"/>
            <a:r>
              <a:rPr lang="en-US" sz="1600" b="1" dirty="0">
                <a:solidFill>
                  <a:schemeClr val="tx1"/>
                </a:solidFill>
              </a:rPr>
              <a:t> </a:t>
            </a:r>
          </a:p>
          <a:p>
            <a:pPr lvl="0"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1- Introduction </a:t>
            </a:r>
            <a:r>
              <a:rPr lang="en-US" sz="2000" dirty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of protected groups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      a</a:t>
            </a:r>
            <a:r>
              <a:rPr lang="en-US" sz="2000" dirty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)  Protect and cleavage ( </a:t>
            </a:r>
            <a:r>
              <a:rPr lang="en-US" sz="2000" dirty="0" err="1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deprotect</a:t>
            </a:r>
            <a:r>
              <a:rPr lang="en-US" sz="2000" dirty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) of  </a:t>
            </a:r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carbonyl     compounds</a:t>
            </a:r>
            <a:endParaRPr lang="en-US" sz="2000" dirty="0">
              <a:solidFill>
                <a:schemeClr val="tx1"/>
              </a:solidFill>
              <a:latin typeface="ae_Rehan" pitchFamily="18" charset="-78"/>
              <a:cs typeface="ae_Rehan" pitchFamily="18" charset="-78"/>
            </a:endParaRP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      b</a:t>
            </a:r>
            <a:r>
              <a:rPr lang="en-US" sz="2000" dirty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)  Protect amine and phenol 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      c</a:t>
            </a:r>
            <a:r>
              <a:rPr lang="en-US" sz="2000" dirty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)  Protect carboxylic </a:t>
            </a:r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group</a:t>
            </a:r>
            <a:r>
              <a:rPr lang="en-US" sz="2000" dirty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 </a:t>
            </a:r>
          </a:p>
          <a:p>
            <a:pPr lvl="0"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2- Oxidation </a:t>
            </a:r>
            <a:r>
              <a:rPr lang="en-US" sz="2000" dirty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and reduction </a:t>
            </a:r>
            <a:endParaRPr lang="en-US" sz="2000" dirty="0" smtClean="0">
              <a:solidFill>
                <a:schemeClr val="tx1"/>
              </a:solidFill>
              <a:latin typeface="ae_Rehan" pitchFamily="18" charset="-78"/>
              <a:cs typeface="ae_Rehan" pitchFamily="18" charset="-78"/>
            </a:endParaRPr>
          </a:p>
          <a:p>
            <a:pPr lvl="0" algn="l" rtl="0"/>
            <a:endParaRPr lang="en-US" sz="2000" dirty="0">
              <a:solidFill>
                <a:schemeClr val="tx1"/>
              </a:solidFill>
              <a:latin typeface="ae_Rehan" pitchFamily="18" charset="-78"/>
              <a:cs typeface="ae_Rehan" pitchFamily="18" charset="-78"/>
            </a:endParaRPr>
          </a:p>
          <a:p>
            <a:pPr lvl="0"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3- Planning </a:t>
            </a:r>
            <a:r>
              <a:rPr lang="en-US" sz="2000" dirty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organic synthesis </a:t>
            </a:r>
          </a:p>
          <a:p>
            <a:pPr lvl="0"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       Introduction  </a:t>
            </a:r>
            <a:r>
              <a:rPr lang="en-US" sz="2000" dirty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of design organic synthesis</a:t>
            </a:r>
          </a:p>
          <a:p>
            <a:pPr lvl="0"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       Basic concepts of </a:t>
            </a:r>
            <a:r>
              <a:rPr lang="en-US" sz="2000" dirty="0" err="1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retrosynthesis</a:t>
            </a:r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 analysis </a:t>
            </a:r>
          </a:p>
          <a:p>
            <a:pPr lvl="0"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      Transform-based strategies</a:t>
            </a:r>
          </a:p>
          <a:p>
            <a:pPr lvl="0"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     Structural and topological - based strategies</a:t>
            </a:r>
          </a:p>
          <a:p>
            <a:pPr lvl="0"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     Approach disconnect </a:t>
            </a:r>
          </a:p>
          <a:p>
            <a:pPr lvl="0" algn="l" rtl="0"/>
            <a:r>
              <a:rPr lang="en-US" sz="2000" dirty="0" smtClean="0">
                <a:solidFill>
                  <a:schemeClr val="tx1"/>
                </a:solidFill>
                <a:latin typeface="ae_Rehan" pitchFamily="18" charset="-78"/>
                <a:cs typeface="ae_Rehan" pitchFamily="18" charset="-78"/>
              </a:rPr>
              <a:t>     Application and examples </a:t>
            </a:r>
            <a:endParaRPr lang="ar-IQ" sz="2000" dirty="0">
              <a:solidFill>
                <a:schemeClr val="tx1"/>
              </a:solidFill>
              <a:latin typeface="ae_Rehan" pitchFamily="18" charset="-78"/>
              <a:cs typeface="ae_Rehan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z="2000" smtClean="0"/>
              <a:pPr/>
              <a:t>1</a:t>
            </a:fld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5720" y="142852"/>
            <a:ext cx="7772400" cy="8572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Protecting Carbonyl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Groups</a:t>
            </a:r>
            <a:endParaRPr kumimoji="0" lang="ar-IQ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e_AlArabiya" pitchFamily="18" charset="-78"/>
              <a:ea typeface="+mj-ea"/>
              <a:cs typeface="ae_AlArabiya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2143116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The most useful protective groups are the acyclic and cyclic </a:t>
            </a:r>
            <a:r>
              <a:rPr lang="en-US" dirty="0" err="1" smtClean="0"/>
              <a:t>acetals</a:t>
            </a:r>
            <a:r>
              <a:rPr lang="en-US" dirty="0" smtClean="0"/>
              <a:t> or </a:t>
            </a:r>
            <a:r>
              <a:rPr lang="en-US" dirty="0" err="1" smtClean="0"/>
              <a:t>ketals</a:t>
            </a:r>
            <a:r>
              <a:rPr lang="en-US" dirty="0" smtClean="0"/>
              <a:t>, </a:t>
            </a:r>
          </a:p>
          <a:p>
            <a:pPr algn="l" rtl="0"/>
            <a:r>
              <a:rPr lang="en-US" dirty="0" smtClean="0"/>
              <a:t>and the acyclic or cyclic </a:t>
            </a:r>
            <a:r>
              <a:rPr lang="en-US" dirty="0" err="1" smtClean="0"/>
              <a:t>thio</a:t>
            </a:r>
            <a:r>
              <a:rPr lang="en-US" dirty="0" smtClean="0"/>
              <a:t> </a:t>
            </a:r>
            <a:r>
              <a:rPr lang="en-US" dirty="0" err="1" smtClean="0"/>
              <a:t>acetals</a:t>
            </a:r>
            <a:r>
              <a:rPr lang="en-US" dirty="0" smtClean="0"/>
              <a:t> or </a:t>
            </a:r>
            <a:r>
              <a:rPr lang="en-US" dirty="0" err="1" smtClean="0"/>
              <a:t>ketals</a:t>
            </a:r>
            <a:r>
              <a:rPr lang="en-US" dirty="0" smtClean="0"/>
              <a:t>. The protective group is introduced </a:t>
            </a:r>
          </a:p>
          <a:p>
            <a:pPr algn="l" rtl="0"/>
            <a:r>
              <a:rPr lang="en-US" dirty="0" smtClean="0"/>
              <a:t>by treating the carbonyl compound in the presence of acid with an alcohol, </a:t>
            </a:r>
            <a:r>
              <a:rPr lang="en-US" dirty="0" err="1" smtClean="0"/>
              <a:t>diol</a:t>
            </a:r>
            <a:r>
              <a:rPr lang="en-US" dirty="0" smtClean="0"/>
              <a:t>, </a:t>
            </a:r>
          </a:p>
          <a:p>
            <a:pPr algn="l" rtl="0"/>
            <a:r>
              <a:rPr lang="en-US" dirty="0" err="1" smtClean="0"/>
              <a:t>thiol</a:t>
            </a:r>
            <a:r>
              <a:rPr lang="en-US" dirty="0" smtClean="0"/>
              <a:t>, or </a:t>
            </a:r>
            <a:r>
              <a:rPr lang="en-US" dirty="0" err="1" smtClean="0"/>
              <a:t>dithiol</a:t>
            </a:r>
            <a:r>
              <a:rPr lang="en-US" dirty="0" smtClean="0"/>
              <a:t>. </a:t>
            </a:r>
            <a:endParaRPr lang="ar-IQ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84296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cs typeface="+mj-cs"/>
              </a:rPr>
              <a:t>Protect  </a:t>
            </a:r>
            <a:r>
              <a:rPr lang="en-US" dirty="0" err="1" smtClean="0">
                <a:cs typeface="+mj-cs"/>
              </a:rPr>
              <a:t>ketone</a:t>
            </a:r>
            <a:r>
              <a:rPr lang="en-US" dirty="0" smtClean="0">
                <a:cs typeface="+mj-cs"/>
              </a:rPr>
              <a:t> and </a:t>
            </a:r>
            <a:r>
              <a:rPr lang="en-US" dirty="0" err="1" smtClean="0">
                <a:cs typeface="+mj-cs"/>
              </a:rPr>
              <a:t>aldehyde</a:t>
            </a:r>
            <a:r>
              <a:rPr lang="en-US" dirty="0" smtClean="0">
                <a:cs typeface="+mj-cs"/>
              </a:rPr>
              <a:t> as cyclic and acyclic </a:t>
            </a:r>
            <a:r>
              <a:rPr lang="en-US" dirty="0" err="1" smtClean="0">
                <a:cs typeface="+mj-cs"/>
              </a:rPr>
              <a:t>ketal</a:t>
            </a:r>
            <a:r>
              <a:rPr lang="en-US" dirty="0" smtClean="0">
                <a:cs typeface="+mj-cs"/>
              </a:rPr>
              <a:t> and </a:t>
            </a:r>
            <a:r>
              <a:rPr lang="en-US" dirty="0" err="1" smtClean="0">
                <a:cs typeface="+mj-cs"/>
              </a:rPr>
              <a:t>acetal</a:t>
            </a:r>
            <a:r>
              <a:rPr lang="en-US" dirty="0" smtClean="0">
                <a:cs typeface="+mj-cs"/>
              </a:rPr>
              <a:t>  Stable to </a:t>
            </a:r>
            <a:r>
              <a:rPr lang="en-US" u="sng" dirty="0" smtClean="0">
                <a:cs typeface="+mj-cs"/>
              </a:rPr>
              <a:t>base and remove with acid  </a:t>
            </a:r>
            <a:endParaRPr lang="ar-IQ" u="sng" dirty="0"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342900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Cyclic and acyclic </a:t>
            </a:r>
            <a:r>
              <a:rPr lang="en-US" dirty="0" err="1" smtClean="0"/>
              <a:t>acetals</a:t>
            </a:r>
            <a:r>
              <a:rPr lang="en-US" dirty="0" smtClean="0"/>
              <a:t> and </a:t>
            </a:r>
            <a:r>
              <a:rPr lang="en-US" dirty="0" err="1" smtClean="0"/>
              <a:t>ketals</a:t>
            </a:r>
            <a:r>
              <a:rPr lang="en-US" dirty="0" smtClean="0"/>
              <a:t> are stable to aqueous and </a:t>
            </a:r>
            <a:r>
              <a:rPr lang="en-US" dirty="0" err="1" smtClean="0"/>
              <a:t>nonaqueous</a:t>
            </a:r>
            <a:r>
              <a:rPr lang="en-US" dirty="0" smtClean="0"/>
              <a:t> bases, 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428596" y="4000504"/>
            <a:ext cx="8715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The carbonyl group forms a number of other </a:t>
            </a:r>
            <a:r>
              <a:rPr lang="en-US" u="sng" dirty="0" smtClean="0"/>
              <a:t>very stable derivatives </a:t>
            </a:r>
            <a:r>
              <a:rPr lang="en-US" dirty="0" smtClean="0"/>
              <a:t>that are </a:t>
            </a:r>
          </a:p>
          <a:p>
            <a:pPr algn="l" rtl="0"/>
            <a:r>
              <a:rPr lang="en-US" dirty="0" smtClean="0"/>
              <a:t>less used as protective groups because of the greater difficulty involved in their </a:t>
            </a:r>
          </a:p>
          <a:p>
            <a:pPr algn="l" rtl="0"/>
            <a:r>
              <a:rPr lang="en-US" dirty="0" smtClean="0"/>
              <a:t>removal. Such derivatives include cyanohydrins, hydrazones, imines, </a:t>
            </a:r>
            <a:r>
              <a:rPr lang="en-US" dirty="0" err="1" smtClean="0"/>
              <a:t>oximes</a:t>
            </a:r>
            <a:r>
              <a:rPr lang="en-US" dirty="0" smtClean="0"/>
              <a:t>, </a:t>
            </a:r>
          </a:p>
          <a:p>
            <a:pPr algn="l" rtl="0"/>
            <a:r>
              <a:rPr lang="en-US" dirty="0" smtClean="0"/>
              <a:t>and </a:t>
            </a:r>
            <a:r>
              <a:rPr lang="en-US" dirty="0" err="1" smtClean="0"/>
              <a:t>semicarbazones</a:t>
            </a:r>
            <a:r>
              <a:rPr lang="en-US" dirty="0" smtClean="0"/>
              <a:t>. </a:t>
            </a:r>
            <a:endParaRPr lang="ar-IQ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4643470" cy="286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3476" y="3300436"/>
            <a:ext cx="73533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71612"/>
            <a:ext cx="512659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85728"/>
            <a:ext cx="4000528" cy="324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4786322"/>
            <a:ext cx="4143387" cy="103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3643314"/>
            <a:ext cx="6957420" cy="938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6000768"/>
            <a:ext cx="26289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928670"/>
            <a:ext cx="3429024" cy="91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85728"/>
            <a:ext cx="6934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28596" y="285728"/>
            <a:ext cx="86587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Why</a:t>
            </a:r>
            <a:endParaRPr lang="ar-IQ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785926"/>
            <a:ext cx="7715304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3357562"/>
            <a:ext cx="2764511" cy="173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>
            <a:off x="1214414" y="3143248"/>
            <a:ext cx="7000924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57224" y="3357562"/>
            <a:ext cx="178595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5500702"/>
            <a:ext cx="80099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14290"/>
            <a:ext cx="2606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Dithio</a:t>
            </a:r>
            <a:r>
              <a:rPr lang="en-US" b="1" dirty="0" smtClean="0"/>
              <a:t> </a:t>
            </a:r>
            <a:r>
              <a:rPr lang="en-US" b="1" dirty="0" err="1" smtClean="0"/>
              <a:t>Acetals</a:t>
            </a:r>
            <a:r>
              <a:rPr lang="en-US" b="1" dirty="0" smtClean="0"/>
              <a:t> and </a:t>
            </a:r>
            <a:r>
              <a:rPr lang="en-US" b="1" dirty="0" err="1" smtClean="0"/>
              <a:t>Ketals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28596" y="785794"/>
            <a:ext cx="8143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A carbonyl group can be protected as a sulfur derivative—for example, a </a:t>
            </a:r>
            <a:r>
              <a:rPr lang="en-US" dirty="0" err="1" smtClean="0"/>
              <a:t>dithio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err="1" smtClean="0"/>
              <a:t>acetal</a:t>
            </a:r>
            <a:r>
              <a:rPr lang="en-US" dirty="0" smtClean="0"/>
              <a:t> or </a:t>
            </a:r>
            <a:r>
              <a:rPr lang="en-US" dirty="0" err="1" smtClean="0"/>
              <a:t>ketal</a:t>
            </a:r>
            <a:r>
              <a:rPr lang="en-US" dirty="0" smtClean="0"/>
              <a:t>, a 1,3-dithiane, or a 1,3-dithiolane—by reaction of the carbonyl </a:t>
            </a:r>
          </a:p>
          <a:p>
            <a:pPr algn="l" rtl="0"/>
            <a:r>
              <a:rPr lang="en-US" dirty="0" smtClean="0"/>
              <a:t>compound in the presence of an acid catalyst with a </a:t>
            </a:r>
            <a:r>
              <a:rPr lang="en-US" dirty="0" err="1" smtClean="0"/>
              <a:t>thiol</a:t>
            </a:r>
            <a:r>
              <a:rPr lang="en-US" dirty="0" smtClean="0"/>
              <a:t> or </a:t>
            </a:r>
            <a:r>
              <a:rPr lang="en-US" dirty="0" err="1" smtClean="0"/>
              <a:t>dithiol</a:t>
            </a:r>
            <a:r>
              <a:rPr lang="en-US" dirty="0" smtClean="0"/>
              <a:t>. The derivatives are, in general, cleaved by reaction with Hg(II) salts or oxidation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acidic  hydrolysis is unsatisfactory.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72132" y="2643182"/>
            <a:ext cx="1981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RSSiMe3   ,   R= Me</a:t>
            </a:r>
            <a:endParaRPr lang="ar-IQ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453808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143248"/>
            <a:ext cx="5143536" cy="10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857224" y="4357694"/>
            <a:ext cx="319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Cyclic </a:t>
            </a:r>
            <a:r>
              <a:rPr lang="en-US" b="1" dirty="0" err="1" smtClean="0"/>
              <a:t>Dithio</a:t>
            </a:r>
            <a:r>
              <a:rPr lang="en-US" b="1" dirty="0" smtClean="0"/>
              <a:t> </a:t>
            </a:r>
            <a:r>
              <a:rPr lang="en-US" b="1" dirty="0" err="1" smtClean="0"/>
              <a:t>Acetals</a:t>
            </a:r>
            <a:r>
              <a:rPr lang="en-US" b="1" dirty="0" smtClean="0"/>
              <a:t> and </a:t>
            </a:r>
            <a:r>
              <a:rPr lang="en-US" b="1" dirty="0" err="1" smtClean="0"/>
              <a:t>Ketals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714884"/>
            <a:ext cx="4786346" cy="99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7" y="5643578"/>
            <a:ext cx="4228317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2093" y="428604"/>
            <a:ext cx="2497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Substituted</a:t>
            </a:r>
            <a:r>
              <a:rPr lang="en-US" b="1" dirty="0" smtClean="0"/>
              <a:t> </a:t>
            </a:r>
            <a:r>
              <a:rPr lang="en-US" b="1" u="sng" dirty="0" smtClean="0"/>
              <a:t>Hydrazones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785786" y="857232"/>
            <a:ext cx="402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N,N-</a:t>
            </a:r>
            <a:r>
              <a:rPr lang="en-US" dirty="0" err="1" smtClean="0"/>
              <a:t>Dimethylhydrazone</a:t>
            </a:r>
            <a:r>
              <a:rPr lang="en-US" dirty="0" smtClean="0"/>
              <a:t>: RR'C=NN(CH3)2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928662" y="1285860"/>
            <a:ext cx="3638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H2NNMe2, EtOH-HOAc, reflux, 24 h, </a:t>
            </a:r>
            <a:endParaRPr lang="ar-IQ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52584"/>
            <a:ext cx="4724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214414" y="3071810"/>
            <a:ext cx="4937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u="sng" dirty="0" err="1" smtClean="0"/>
              <a:t>Phenylhydrazone</a:t>
            </a:r>
            <a:r>
              <a:rPr lang="en-US" b="1" u="sng" dirty="0" smtClean="0"/>
              <a:t>: C6H5NHN=CR2 and derivatives </a:t>
            </a:r>
            <a:endParaRPr lang="en-US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127477" y="3500438"/>
            <a:ext cx="2576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PhNHNH2,  </a:t>
            </a:r>
            <a:r>
              <a:rPr lang="en-US" dirty="0" err="1" smtClean="0"/>
              <a:t>AcOH</a:t>
            </a:r>
            <a:r>
              <a:rPr lang="en-US" dirty="0" smtClean="0"/>
              <a:t>,  </a:t>
            </a:r>
            <a:r>
              <a:rPr lang="en-US" dirty="0" err="1" smtClean="0"/>
              <a:t>EtOH</a:t>
            </a:r>
            <a:r>
              <a:rPr lang="en-US" dirty="0" smtClean="0"/>
              <a:t>. 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1142976" y="3929066"/>
            <a:ext cx="2851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2,4-Dinitrophenylhydrazone </a:t>
            </a:r>
            <a:endParaRPr lang="ar-IQ" dirty="0"/>
          </a:p>
        </p:txBody>
      </p:sp>
      <p:sp>
        <p:nvSpPr>
          <p:cNvPr id="11" name="Rectangle 10"/>
          <p:cNvSpPr/>
          <p:nvPr/>
        </p:nvSpPr>
        <p:spPr>
          <a:xfrm>
            <a:off x="857224" y="4357694"/>
            <a:ext cx="8929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 smtClean="0"/>
              <a:t>phenylhydrazones</a:t>
            </a:r>
            <a:r>
              <a:rPr lang="en-US" dirty="0" smtClean="0"/>
              <a:t> are cleaved by various oxidizing and reducing agents, and </a:t>
            </a:r>
          </a:p>
          <a:p>
            <a:pPr algn="l"/>
            <a:r>
              <a:rPr lang="en-US" dirty="0" smtClean="0"/>
              <a:t>by exchange reactions.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64016" y="5214950"/>
            <a:ext cx="4016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Tosylhydrazone</a:t>
            </a:r>
            <a:r>
              <a:rPr lang="en-US" b="1" dirty="0" smtClean="0"/>
              <a:t>: CH3C6H4SO2NHN=CR2 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571604" y="5715016"/>
            <a:ext cx="2258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b="1" dirty="0" smtClean="0"/>
              <a:t>Formation </a:t>
            </a:r>
          </a:p>
          <a:p>
            <a:pPr algn="l" rtl="0"/>
            <a:r>
              <a:rPr lang="en-US" dirty="0" smtClean="0"/>
              <a:t>TsNHNH2,AcOH,EtOH.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30812" y="5429264"/>
            <a:ext cx="1082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Cleavage 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5572132" y="5715016"/>
            <a:ext cx="2875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Dimethyldioxirane</a:t>
            </a:r>
            <a:r>
              <a:rPr lang="en-US" dirty="0" smtClean="0"/>
              <a:t>, acetone, </a:t>
            </a:r>
            <a:endParaRPr lang="ar-IQ" dirty="0"/>
          </a:p>
        </p:txBody>
      </p:sp>
      <p:sp>
        <p:nvSpPr>
          <p:cNvPr id="16" name="Rectangle 15"/>
          <p:cNvSpPr/>
          <p:nvPr/>
        </p:nvSpPr>
        <p:spPr>
          <a:xfrm>
            <a:off x="4786314" y="600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smtClean="0"/>
              <a:t>t-Butyl </a:t>
            </a:r>
            <a:r>
              <a:rPr lang="en-US" dirty="0" err="1" smtClean="0"/>
              <a:t>hydroperoxide</a:t>
            </a:r>
            <a:r>
              <a:rPr lang="en-US" dirty="0" smtClean="0"/>
              <a:t>, CC14,  Cleavage is effective only for aromatic </a:t>
            </a:r>
            <a:r>
              <a:rPr lang="en-US" dirty="0" err="1" smtClean="0"/>
              <a:t>tosylhydrazones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7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8800" y="285728"/>
            <a:ext cx="1747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Semicarbazone</a:t>
            </a:r>
            <a:r>
              <a:rPr lang="en-US" b="1" dirty="0" smtClean="0"/>
              <a:t>: </a:t>
            </a:r>
            <a:endParaRPr lang="ar-IQ" b="1" dirty="0"/>
          </a:p>
        </p:txBody>
      </p:sp>
      <p:sp>
        <p:nvSpPr>
          <p:cNvPr id="4" name="Rectangle 3"/>
          <p:cNvSpPr/>
          <p:nvPr/>
        </p:nvSpPr>
        <p:spPr>
          <a:xfrm>
            <a:off x="2428860" y="285728"/>
            <a:ext cx="1985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(NH2CONHN=CR2) 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714348" y="857232"/>
            <a:ext cx="4240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dirty="0" smtClean="0"/>
              <a:t>Formation : NH2CONHNH2, </a:t>
            </a:r>
            <a:r>
              <a:rPr lang="en-US" dirty="0" err="1" smtClean="0"/>
              <a:t>NaOAc</a:t>
            </a:r>
            <a:r>
              <a:rPr lang="en-US" dirty="0" smtClean="0"/>
              <a:t>, </a:t>
            </a:r>
            <a:r>
              <a:rPr lang="en-US" dirty="0" err="1" smtClean="0"/>
              <a:t>MeOH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57224" y="1214422"/>
            <a:ext cx="8286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Cleavage : </a:t>
            </a:r>
            <a:r>
              <a:rPr lang="en-US" dirty="0" err="1" smtClean="0"/>
              <a:t>Pyruvic</a:t>
            </a:r>
            <a:r>
              <a:rPr lang="en-US" dirty="0" smtClean="0"/>
              <a:t> acid, acetic acid, CHC13,     or CuCl2-2H2O, CH,CN, reflux,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6767" y="1928802"/>
            <a:ext cx="3030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Oxime</a:t>
            </a:r>
            <a:r>
              <a:rPr lang="en-US" b="1" dirty="0" smtClean="0"/>
              <a:t> Derivatives: R2C=NOH 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42910" y="2500306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/>
              <a:t>Formation</a:t>
            </a:r>
            <a:r>
              <a:rPr lang="en-US" dirty="0" smtClean="0"/>
              <a:t> : H2NOH-HC1, </a:t>
            </a:r>
            <a:r>
              <a:rPr lang="en-US" dirty="0" err="1" smtClean="0"/>
              <a:t>Pyr</a:t>
            </a:r>
            <a:r>
              <a:rPr lang="en-US" dirty="0" smtClean="0"/>
              <a:t>, 60°. </a:t>
            </a:r>
          </a:p>
          <a:p>
            <a:pPr algn="l" rtl="0"/>
            <a:r>
              <a:rPr lang="en-US" dirty="0" smtClean="0"/>
              <a:t>  This is the standard method for the preparation of </a:t>
            </a:r>
            <a:r>
              <a:rPr lang="en-US" dirty="0" err="1" smtClean="0"/>
              <a:t>oximes</a:t>
            </a:r>
            <a:r>
              <a:rPr lang="en-US" dirty="0" smtClean="0"/>
              <a:t>. Ethanol or methanol</a:t>
            </a:r>
          </a:p>
          <a:p>
            <a:pPr algn="l" rtl="0"/>
            <a:r>
              <a:rPr lang="en-US" dirty="0" smtClean="0"/>
              <a:t> can be used as co solvents.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4348" y="3500438"/>
            <a:ext cx="106442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/>
              <a:t>Cleavage </a:t>
            </a:r>
          </a:p>
          <a:p>
            <a:pPr algn="l" rtl="0"/>
            <a:r>
              <a:rPr lang="en-US" dirty="0" err="1" smtClean="0"/>
              <a:t>Oximes</a:t>
            </a:r>
            <a:r>
              <a:rPr lang="en-US" dirty="0" smtClean="0"/>
              <a:t> are cleaved by oxidation, reduction, or hydrolysis in the presence of </a:t>
            </a:r>
          </a:p>
          <a:p>
            <a:pPr algn="l" rtl="0"/>
            <a:r>
              <a:rPr lang="en-US" dirty="0" smtClean="0"/>
              <a:t>another carbonyl compound. 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598539" y="4714884"/>
            <a:ext cx="3070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0</a:t>
            </a:r>
            <a:r>
              <a:rPr lang="en-US" b="1" dirty="0" smtClean="0"/>
              <a:t>-Methyl </a:t>
            </a:r>
            <a:r>
              <a:rPr lang="en-US" b="1" dirty="0" err="1" smtClean="0"/>
              <a:t>Oxime</a:t>
            </a:r>
            <a:r>
              <a:rPr lang="en-US" b="1" dirty="0" smtClean="0"/>
              <a:t>: R2C=NOCH3 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42910" y="5072074"/>
            <a:ext cx="6072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Formation :  MeONH2HCl, </a:t>
            </a:r>
            <a:r>
              <a:rPr lang="en-US" dirty="0" err="1" smtClean="0"/>
              <a:t>Pyr</a:t>
            </a:r>
            <a:r>
              <a:rPr lang="en-US" dirty="0" smtClean="0"/>
              <a:t>, </a:t>
            </a:r>
            <a:r>
              <a:rPr lang="en-US" dirty="0" err="1" smtClean="0"/>
              <a:t>MeOH</a:t>
            </a:r>
            <a:r>
              <a:rPr lang="en-US" dirty="0" smtClean="0"/>
              <a:t>, </a:t>
            </a:r>
            <a:endParaRPr lang="ar-IQ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4F9D-3395-472F-BE00-A17734BE0FF9}" type="slidenum">
              <a:rPr lang="ar-IQ" smtClean="0"/>
              <a:pPr/>
              <a:t>8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414</Words>
  <Application>Microsoft Office PowerPoint</Application>
  <PresentationFormat>On-screen Show (4:3)</PresentationFormat>
  <Paragraphs>70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Protection of functional groups and planning organic synthesis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Naim Al Hussaini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of functional groups and planning organic synthesis</dc:title>
  <dc:creator>dell</dc:creator>
  <cp:lastModifiedBy>dell</cp:lastModifiedBy>
  <cp:revision>4</cp:revision>
  <dcterms:created xsi:type="dcterms:W3CDTF">2017-10-08T20:51:03Z</dcterms:created>
  <dcterms:modified xsi:type="dcterms:W3CDTF">2017-10-08T21:16:49Z</dcterms:modified>
</cp:coreProperties>
</file>